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9" r:id="rId4"/>
    <p:sldId id="257" r:id="rId5"/>
    <p:sldId id="258" r:id="rId6"/>
    <p:sldId id="260" r:id="rId7"/>
    <p:sldId id="261" r:id="rId8"/>
    <p:sldId id="262"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09" d="100"/>
          <a:sy n="109" d="100"/>
        </p:scale>
        <p:origin x="63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E3809EA-540C-4D6D-8EB6-401C7ECF5E2E}"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330312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E3809EA-540C-4D6D-8EB6-401C7ECF5E2E}"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2656727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E3809EA-540C-4D6D-8EB6-401C7ECF5E2E}"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C00CCDA-5EB8-42D9-AB7F-9D2E2437EF9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32829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E3809EA-540C-4D6D-8EB6-401C7ECF5E2E}" type="datetimeFigureOut">
              <a:rPr lang="ru-RU" smtClean="0"/>
              <a:t>31.10.2023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1433673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E3809EA-540C-4D6D-8EB6-401C7ECF5E2E}" type="datetimeFigureOut">
              <a:rPr lang="ru-RU" smtClean="0"/>
              <a:t>31.10.2023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C00CCDA-5EB8-42D9-AB7F-9D2E2437EF9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0002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FE3809EA-540C-4D6D-8EB6-401C7ECF5E2E}" type="datetimeFigureOut">
              <a:rPr lang="ru-RU" smtClean="0"/>
              <a:t>31.10.2023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1636176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E3809EA-540C-4D6D-8EB6-401C7ECF5E2E}"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36855957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E3809EA-540C-4D6D-8EB6-401C7ECF5E2E}"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2573785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E3809EA-540C-4D6D-8EB6-401C7ECF5E2E}"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2635574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E3809EA-540C-4D6D-8EB6-401C7ECF5E2E}"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2851071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E3809EA-540C-4D6D-8EB6-401C7ECF5E2E}" type="datetimeFigureOut">
              <a:rPr lang="ru-RU" smtClean="0"/>
              <a:t>31.10.2023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2345604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E3809EA-540C-4D6D-8EB6-401C7ECF5E2E}" type="datetimeFigureOut">
              <a:rPr lang="ru-RU" smtClean="0"/>
              <a:t>31.10.2023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472991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E3809EA-540C-4D6D-8EB6-401C7ECF5E2E}" type="datetimeFigureOut">
              <a:rPr lang="ru-RU" smtClean="0"/>
              <a:t>31.10.2023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116948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809EA-540C-4D6D-8EB6-401C7ECF5E2E}" type="datetimeFigureOut">
              <a:rPr lang="ru-RU" smtClean="0"/>
              <a:t>31.10.2023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2324821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E3809EA-540C-4D6D-8EB6-401C7ECF5E2E}" type="datetimeFigureOut">
              <a:rPr lang="ru-RU" smtClean="0"/>
              <a:t>31.10.2023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3117230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E3809EA-540C-4D6D-8EB6-401C7ECF5E2E}" type="datetimeFigureOut">
              <a:rPr lang="ru-RU" smtClean="0"/>
              <a:t>31.10.2023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C00CCDA-5EB8-42D9-AB7F-9D2E2437EF95}" type="slidenum">
              <a:rPr lang="ru-RU" smtClean="0"/>
              <a:t>‹#›</a:t>
            </a:fld>
            <a:endParaRPr lang="ru-RU"/>
          </a:p>
        </p:txBody>
      </p:sp>
    </p:spTree>
    <p:extLst>
      <p:ext uri="{BB962C8B-B14F-4D97-AF65-F5344CB8AC3E}">
        <p14:creationId xmlns:p14="http://schemas.microsoft.com/office/powerpoint/2010/main" val="1990435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E3809EA-540C-4D6D-8EB6-401C7ECF5E2E}" type="datetimeFigureOut">
              <a:rPr lang="ru-RU" smtClean="0"/>
              <a:t>31.10.2023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C00CCDA-5EB8-42D9-AB7F-9D2E2437EF95}" type="slidenum">
              <a:rPr lang="ru-RU" smtClean="0"/>
              <a:t>‹#›</a:t>
            </a:fld>
            <a:endParaRPr lang="ru-RU"/>
          </a:p>
        </p:txBody>
      </p:sp>
    </p:spTree>
    <p:extLst>
      <p:ext uri="{BB962C8B-B14F-4D97-AF65-F5344CB8AC3E}">
        <p14:creationId xmlns:p14="http://schemas.microsoft.com/office/powerpoint/2010/main" val="1477367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674568"/>
            <a:ext cx="10515600" cy="2852737"/>
          </a:xfrm>
        </p:spPr>
        <p:txBody>
          <a:bodyPr>
            <a:normAutofit/>
          </a:bodyPr>
          <a:lstStyle/>
          <a:p>
            <a:r>
              <a:rPr lang="kk-KZ" dirty="0"/>
              <a:t>Concept, methodological foundations of the organization of civil service</a:t>
            </a:r>
            <a:endParaRPr lang="ru-RU" dirty="0"/>
          </a:p>
        </p:txBody>
      </p:sp>
      <p:sp>
        <p:nvSpPr>
          <p:cNvPr id="3" name="Текст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960368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53621"/>
          </a:xfrm>
        </p:spPr>
        <p:txBody>
          <a:bodyPr>
            <a:normAutofit fontScale="90000"/>
          </a:bodyPr>
          <a:lstStyle/>
          <a:p>
            <a:endParaRPr lang="ru-RU" dirty="0"/>
          </a:p>
        </p:txBody>
      </p:sp>
      <p:sp>
        <p:nvSpPr>
          <p:cNvPr id="3" name="Объект 2"/>
          <p:cNvSpPr>
            <a:spLocks noGrp="1"/>
          </p:cNvSpPr>
          <p:nvPr>
            <p:ph idx="1"/>
          </p:nvPr>
        </p:nvSpPr>
        <p:spPr>
          <a:xfrm>
            <a:off x="838200" y="993531"/>
            <a:ext cx="10515600" cy="5183432"/>
          </a:xfrm>
        </p:spPr>
        <p:txBody>
          <a:bodyPr>
            <a:normAutofit fontScale="62500" lnSpcReduction="20000"/>
          </a:bodyPr>
          <a:lstStyle/>
          <a:p>
            <a:r>
              <a:rPr lang="en-US" dirty="0" smtClean="0"/>
              <a:t>Currently, the next stage of reform of the public administration system is ripe, which should become a period of more profound changes with an emphasis on solving the following problem areas:</a:t>
            </a:r>
          </a:p>
          <a:p>
            <a:endParaRPr lang="en-US" dirty="0" smtClean="0"/>
          </a:p>
          <a:p>
            <a:r>
              <a:rPr lang="en-US" dirty="0" smtClean="0"/>
              <a:t>       lack of proper interaction between citizens and the state;</a:t>
            </a:r>
          </a:p>
          <a:p>
            <a:endParaRPr lang="en-US" dirty="0" smtClean="0"/>
          </a:p>
          <a:p>
            <a:r>
              <a:rPr lang="en-US" dirty="0" smtClean="0"/>
              <a:t>       insufficient effectiveness of strategic planning and reform approaches;</a:t>
            </a:r>
          </a:p>
          <a:p>
            <a:endParaRPr lang="en-US" dirty="0" smtClean="0"/>
          </a:p>
          <a:p>
            <a:r>
              <a:rPr lang="en-US" dirty="0" smtClean="0"/>
              <a:t>       functions of the state apparatus that are not focused on the needs of the population and business;</a:t>
            </a:r>
          </a:p>
          <a:p>
            <a:endParaRPr lang="en-US" dirty="0" smtClean="0"/>
          </a:p>
          <a:p>
            <a:r>
              <a:rPr lang="en-US" dirty="0" smtClean="0"/>
              <a:t>       administrative nature of public services;</a:t>
            </a:r>
          </a:p>
          <a:p>
            <a:endParaRPr lang="en-US" dirty="0" smtClean="0"/>
          </a:p>
          <a:p>
            <a:r>
              <a:rPr lang="en-US" dirty="0" smtClean="0"/>
              <a:t>       uncompetitive civil service;</a:t>
            </a:r>
          </a:p>
          <a:p>
            <a:endParaRPr lang="en-US" dirty="0" smtClean="0"/>
          </a:p>
          <a:p>
            <a:r>
              <a:rPr lang="en-US" dirty="0" smtClean="0"/>
              <a:t>       inefficient quasi-public sector;</a:t>
            </a:r>
          </a:p>
          <a:p>
            <a:endParaRPr lang="en-US" dirty="0" smtClean="0"/>
          </a:p>
          <a:p>
            <a:r>
              <a:rPr lang="en-US" dirty="0" smtClean="0"/>
              <a:t>       undeveloped local government;</a:t>
            </a:r>
          </a:p>
          <a:p>
            <a:endParaRPr lang="en-US" dirty="0" smtClean="0"/>
          </a:p>
          <a:p>
            <a:r>
              <a:rPr lang="en-US" dirty="0" smtClean="0"/>
              <a:t>       excessive regulation that hinders business development;</a:t>
            </a:r>
          </a:p>
          <a:p>
            <a:endParaRPr lang="en-US" dirty="0" smtClean="0"/>
          </a:p>
          <a:p>
            <a:r>
              <a:rPr lang="en-US" dirty="0" smtClean="0"/>
              <a:t>       low level of citizens' trust in the judicial and law enforcement systems.</a:t>
            </a:r>
            <a:endParaRPr lang="ru-RU" dirty="0"/>
          </a:p>
        </p:txBody>
      </p:sp>
    </p:spTree>
    <p:extLst>
      <p:ext uri="{BB962C8B-B14F-4D97-AF65-F5344CB8AC3E}">
        <p14:creationId xmlns:p14="http://schemas.microsoft.com/office/powerpoint/2010/main" val="2448174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Thank you for attention!</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405372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Content</a:t>
            </a:r>
            <a:endParaRPr lang="ru-RU" dirty="0"/>
          </a:p>
        </p:txBody>
      </p:sp>
      <p:sp>
        <p:nvSpPr>
          <p:cNvPr id="3" name="Объект 2"/>
          <p:cNvSpPr>
            <a:spLocks noGrp="1"/>
          </p:cNvSpPr>
          <p:nvPr>
            <p:ph idx="1"/>
          </p:nvPr>
        </p:nvSpPr>
        <p:spPr/>
        <p:txBody>
          <a:bodyPr/>
          <a:lstStyle/>
          <a:p>
            <a:r>
              <a:rPr lang="en-US" dirty="0" smtClean="0"/>
              <a:t>Concept of the organization of civil service;</a:t>
            </a:r>
          </a:p>
          <a:p>
            <a:r>
              <a:rPr lang="en-US" dirty="0"/>
              <a:t>M</a:t>
            </a:r>
            <a:r>
              <a:rPr lang="kk-KZ" dirty="0" smtClean="0"/>
              <a:t>ethodological foundations of the organization of civil service</a:t>
            </a:r>
            <a:r>
              <a:rPr lang="en-US" dirty="0" smtClean="0"/>
              <a:t>;</a:t>
            </a:r>
          </a:p>
          <a:p>
            <a:r>
              <a:rPr lang="en-US" dirty="0" smtClean="0"/>
              <a:t>CONCEPT for the development of public administration in the Republic of Kazakhstan until 2030: building a “human-centric” model - “People First”</a:t>
            </a:r>
          </a:p>
          <a:p>
            <a:endParaRPr lang="en-US" dirty="0" smtClean="0"/>
          </a:p>
          <a:p>
            <a:endParaRPr lang="ru-RU" dirty="0"/>
          </a:p>
        </p:txBody>
      </p:sp>
    </p:spTree>
    <p:extLst>
      <p:ext uri="{BB962C8B-B14F-4D97-AF65-F5344CB8AC3E}">
        <p14:creationId xmlns:p14="http://schemas.microsoft.com/office/powerpoint/2010/main" val="3067292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Concept of the organization of civil service</a:t>
            </a:r>
            <a:endParaRPr lang="ru-RU" dirty="0"/>
          </a:p>
        </p:txBody>
      </p:sp>
      <p:sp>
        <p:nvSpPr>
          <p:cNvPr id="3" name="Объект 2"/>
          <p:cNvSpPr>
            <a:spLocks noGrp="1"/>
          </p:cNvSpPr>
          <p:nvPr>
            <p:ph idx="1"/>
          </p:nvPr>
        </p:nvSpPr>
        <p:spPr/>
        <p:txBody>
          <a:bodyPr/>
          <a:lstStyle/>
          <a:p>
            <a:r>
              <a:rPr lang="en-US" dirty="0" smtClean="0"/>
              <a:t>The civil service, with all its bodies and officials, implements the functions of the state, which are determined in their main features by the type of state, the level of development of the productive forces and the types of production relations determined by them.</a:t>
            </a:r>
            <a:endParaRPr lang="ru-RU" dirty="0"/>
          </a:p>
        </p:txBody>
      </p:sp>
    </p:spTree>
    <p:extLst>
      <p:ext uri="{BB962C8B-B14F-4D97-AF65-F5344CB8AC3E}">
        <p14:creationId xmlns:p14="http://schemas.microsoft.com/office/powerpoint/2010/main" val="1894292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Concept of the organization of civil service</a:t>
            </a:r>
            <a:endParaRPr lang="ru-RU" dirty="0"/>
          </a:p>
        </p:txBody>
      </p:sp>
      <p:sp>
        <p:nvSpPr>
          <p:cNvPr id="3" name="Прямоугольник 2"/>
          <p:cNvSpPr/>
          <p:nvPr/>
        </p:nvSpPr>
        <p:spPr>
          <a:xfrm>
            <a:off x="791307" y="2136339"/>
            <a:ext cx="10621107" cy="1477328"/>
          </a:xfrm>
          <a:prstGeom prst="rect">
            <a:avLst/>
          </a:prstGeom>
        </p:spPr>
        <p:txBody>
          <a:bodyPr wrap="square">
            <a:spAutoFit/>
          </a:bodyPr>
          <a:lstStyle/>
          <a:p>
            <a:pPr algn="just"/>
            <a:r>
              <a:rPr lang="en-US" dirty="0" smtClean="0"/>
              <a:t>The substantive side of the concept of “organization” can be represented as the process of formation, construction and creation of an object, in this case – the structures of the civil service, its types, levels, branches, divisions.</a:t>
            </a:r>
          </a:p>
          <a:p>
            <a:pPr algn="just"/>
            <a:r>
              <a:rPr lang="en-US" dirty="0" smtClean="0"/>
              <a:t>At the same time, an organization is the result of a formation process,</a:t>
            </a:r>
            <a:r>
              <a:rPr lang="kk-KZ" dirty="0" smtClean="0"/>
              <a:t> </a:t>
            </a:r>
            <a:r>
              <a:rPr lang="en-US" dirty="0" smtClean="0"/>
              <a:t>construction and creation of operating structures of the organization, in our</a:t>
            </a:r>
            <a:r>
              <a:rPr lang="kk-KZ" dirty="0" smtClean="0"/>
              <a:t> </a:t>
            </a:r>
            <a:r>
              <a:rPr lang="en-US" dirty="0" smtClean="0"/>
              <a:t>case – civil service.</a:t>
            </a:r>
            <a:endParaRPr lang="ru-RU" dirty="0"/>
          </a:p>
        </p:txBody>
      </p:sp>
    </p:spTree>
    <p:extLst>
      <p:ext uri="{BB962C8B-B14F-4D97-AF65-F5344CB8AC3E}">
        <p14:creationId xmlns:p14="http://schemas.microsoft.com/office/powerpoint/2010/main" val="3962452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a:t>
            </a:r>
            <a:r>
              <a:rPr lang="kk-KZ" dirty="0" smtClean="0"/>
              <a:t>ethodological foundations of the organization of civil service</a:t>
            </a:r>
            <a:endParaRPr lang="ru-RU" dirty="0"/>
          </a:p>
        </p:txBody>
      </p:sp>
      <p:sp>
        <p:nvSpPr>
          <p:cNvPr id="3" name="Объект 2"/>
          <p:cNvSpPr>
            <a:spLocks noGrp="1"/>
          </p:cNvSpPr>
          <p:nvPr>
            <p:ph idx="1"/>
          </p:nvPr>
        </p:nvSpPr>
        <p:spPr/>
        <p:txBody>
          <a:bodyPr>
            <a:normAutofit fontScale="92500" lnSpcReduction="10000"/>
          </a:bodyPr>
          <a:lstStyle/>
          <a:p>
            <a:pPr algn="just"/>
            <a:r>
              <a:rPr lang="en-US" dirty="0" smtClean="0"/>
              <a:t>Analyzing methodological</a:t>
            </a:r>
            <a:r>
              <a:rPr lang="kk-KZ" dirty="0" smtClean="0"/>
              <a:t> </a:t>
            </a:r>
            <a:r>
              <a:rPr lang="en-US" dirty="0" smtClean="0"/>
              <a:t>fundamentals of organizing the civil service, four groups of problems in organizing the civil service can be distinguished. These are, firstly, traditions that can be</a:t>
            </a:r>
            <a:r>
              <a:rPr lang="kk-KZ" dirty="0" smtClean="0"/>
              <a:t> </a:t>
            </a:r>
            <a:r>
              <a:rPr lang="en-US" dirty="0" smtClean="0"/>
              <a:t>directly materialized in the structures of the civil service. They must be taken into account as an influencing factor, an “environmental” factor.</a:t>
            </a:r>
          </a:p>
          <a:p>
            <a:pPr algn="just"/>
            <a:r>
              <a:rPr lang="en-US" dirty="0" smtClean="0"/>
              <a:t>Secondly, it is a strict consideration of the current situation of the state, modern problems and tasks. Such accounting will make it possible to resolve issues of organizing the public service in</a:t>
            </a:r>
            <a:r>
              <a:rPr lang="kk-KZ" dirty="0" smtClean="0"/>
              <a:t> </a:t>
            </a:r>
            <a:r>
              <a:rPr lang="en-US" dirty="0" smtClean="0"/>
              <a:t>the real foundation of facts and abstract from the transient, focus on optimizing the structures of the public service and ensuring its efficiency, sustainability, viability and other qualities.</a:t>
            </a:r>
          </a:p>
          <a:p>
            <a:pPr algn="just"/>
            <a:r>
              <a:rPr lang="en-US" dirty="0" smtClean="0"/>
              <a:t> Third, strict consideration of the global aspect</a:t>
            </a:r>
            <a:r>
              <a:rPr lang="kk-KZ" dirty="0" smtClean="0"/>
              <a:t> </a:t>
            </a:r>
            <a:r>
              <a:rPr lang="en-US" dirty="0" smtClean="0"/>
              <a:t>problems of public service solved in </a:t>
            </a:r>
            <a:r>
              <a:rPr lang="en-US" dirty="0" smtClean="0"/>
              <a:t>Kazakhstan</a:t>
            </a:r>
            <a:r>
              <a:rPr lang="en-US" dirty="0" smtClean="0"/>
              <a:t>. </a:t>
            </a:r>
            <a:r>
              <a:rPr lang="en-US" dirty="0" smtClean="0"/>
              <a:t>This will allow us to take into account current global trends and at the same time preserve </a:t>
            </a:r>
            <a:r>
              <a:rPr lang="en-US" dirty="0" smtClean="0"/>
              <a:t>Kazakh </a:t>
            </a:r>
            <a:r>
              <a:rPr lang="en-US" dirty="0" smtClean="0"/>
              <a:t>specifics.</a:t>
            </a:r>
          </a:p>
          <a:p>
            <a:r>
              <a:rPr lang="en-US" dirty="0" smtClean="0"/>
              <a:t>Fourth, the need to take into account and combine theory and practice</a:t>
            </a:r>
            <a:endParaRPr lang="ru-RU" dirty="0"/>
          </a:p>
        </p:txBody>
      </p:sp>
    </p:spTree>
    <p:extLst>
      <p:ext uri="{BB962C8B-B14F-4D97-AF65-F5344CB8AC3E}">
        <p14:creationId xmlns:p14="http://schemas.microsoft.com/office/powerpoint/2010/main" val="962285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a:t>
            </a:r>
            <a:r>
              <a:rPr lang="kk-KZ" dirty="0" smtClean="0"/>
              <a:t>ethodological foundations of the organization of civil service</a:t>
            </a:r>
            <a:endParaRPr lang="ru-RU" dirty="0"/>
          </a:p>
        </p:txBody>
      </p:sp>
      <p:sp>
        <p:nvSpPr>
          <p:cNvPr id="3" name="Объект 2"/>
          <p:cNvSpPr>
            <a:spLocks noGrp="1"/>
          </p:cNvSpPr>
          <p:nvPr>
            <p:ph idx="1"/>
          </p:nvPr>
        </p:nvSpPr>
        <p:spPr/>
        <p:txBody>
          <a:bodyPr>
            <a:normAutofit/>
          </a:bodyPr>
          <a:lstStyle/>
          <a:p>
            <a:r>
              <a:rPr lang="en-US" dirty="0" smtClean="0"/>
              <a:t>To build an optimal model of public service management it is necessary:</a:t>
            </a:r>
          </a:p>
          <a:p>
            <a:r>
              <a:rPr lang="en-US" dirty="0" smtClean="0"/>
              <a:t>to form a model in which public and</a:t>
            </a:r>
            <a:r>
              <a:rPr lang="kk-KZ" dirty="0" smtClean="0"/>
              <a:t> </a:t>
            </a:r>
            <a:r>
              <a:rPr lang="en-US" dirty="0" smtClean="0"/>
              <a:t>state interests, as well as the interests of citizens, could</a:t>
            </a:r>
            <a:r>
              <a:rPr lang="kk-KZ" dirty="0" smtClean="0"/>
              <a:t> </a:t>
            </a:r>
            <a:r>
              <a:rPr lang="en-US" dirty="0" smtClean="0"/>
              <a:t>be reflected fully, adequately and timely;</a:t>
            </a:r>
          </a:p>
          <a:p>
            <a:r>
              <a:rPr lang="en-US" dirty="0" smtClean="0"/>
              <a:t>establish the reality and adequacy of the responsibility of civil servants for government decisions;</a:t>
            </a:r>
          </a:p>
          <a:p>
            <a:r>
              <a:rPr lang="en-US" dirty="0" smtClean="0"/>
              <a:t>create a highly professional civil service for</a:t>
            </a:r>
            <a:r>
              <a:rPr lang="kk-KZ" dirty="0" smtClean="0"/>
              <a:t> </a:t>
            </a:r>
            <a:r>
              <a:rPr lang="en-US" dirty="0" smtClean="0"/>
              <a:t>clear, timely and creative execution of decisions taking into account the current situation.</a:t>
            </a:r>
            <a:endParaRPr lang="ru-RU" dirty="0"/>
          </a:p>
        </p:txBody>
      </p:sp>
    </p:spTree>
    <p:extLst>
      <p:ext uri="{BB962C8B-B14F-4D97-AF65-F5344CB8AC3E}">
        <p14:creationId xmlns:p14="http://schemas.microsoft.com/office/powerpoint/2010/main" val="3184335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a:t>
            </a:r>
            <a:r>
              <a:rPr lang="kk-KZ" dirty="0" smtClean="0"/>
              <a:t>ethodological foundations of the organization of civil service</a:t>
            </a:r>
            <a:endParaRPr lang="ru-RU" dirty="0"/>
          </a:p>
        </p:txBody>
      </p:sp>
      <p:sp>
        <p:nvSpPr>
          <p:cNvPr id="3" name="Объект 2"/>
          <p:cNvSpPr>
            <a:spLocks noGrp="1"/>
          </p:cNvSpPr>
          <p:nvPr>
            <p:ph idx="1"/>
          </p:nvPr>
        </p:nvSpPr>
        <p:spPr/>
        <p:txBody>
          <a:bodyPr/>
          <a:lstStyle/>
          <a:p>
            <a:r>
              <a:rPr lang="en-US" dirty="0" smtClean="0"/>
              <a:t>When organizing the state civil service, it is necessary to: streamline the status, areas of jurisdiction and powers of executive authorities to eliminate duplication of functions that dilute responsibility; legislate the procedures for exercising the powers of civil servants.</a:t>
            </a:r>
            <a:endParaRPr lang="ru-RU" dirty="0"/>
          </a:p>
        </p:txBody>
      </p:sp>
    </p:spTree>
    <p:extLst>
      <p:ext uri="{BB962C8B-B14F-4D97-AF65-F5344CB8AC3E}">
        <p14:creationId xmlns:p14="http://schemas.microsoft.com/office/powerpoint/2010/main" val="1639314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23960"/>
          </a:xfrm>
        </p:spPr>
        <p:txBody>
          <a:bodyPr>
            <a:normAutofit fontScale="90000"/>
          </a:bodyPr>
          <a:lstStyle/>
          <a:p>
            <a:endParaRPr lang="ru-RU" dirty="0"/>
          </a:p>
        </p:txBody>
      </p:sp>
      <p:sp>
        <p:nvSpPr>
          <p:cNvPr id="3" name="Объект 2"/>
          <p:cNvSpPr>
            <a:spLocks noGrp="1"/>
          </p:cNvSpPr>
          <p:nvPr>
            <p:ph idx="1"/>
          </p:nvPr>
        </p:nvSpPr>
        <p:spPr>
          <a:xfrm>
            <a:off x="838200" y="967154"/>
            <a:ext cx="10515600" cy="5209809"/>
          </a:xfrm>
        </p:spPr>
        <p:txBody>
          <a:bodyPr>
            <a:normAutofit/>
          </a:bodyPr>
          <a:lstStyle/>
          <a:p>
            <a:pPr algn="just"/>
            <a:r>
              <a:rPr lang="en-US" dirty="0" smtClean="0"/>
              <a:t>CONCEPT for the development of public administration in the Republic of Kazakhstan until 2030: building a “human-centric” model - “People First” APPROVED by the Decree of the President of the Republic of Kazakhstan dated February 26, 2021 No. 522</a:t>
            </a:r>
            <a:endParaRPr lang="kk-KZ" dirty="0" smtClean="0"/>
          </a:p>
          <a:p>
            <a:pPr algn="just"/>
            <a:r>
              <a:rPr lang="en-US" dirty="0" smtClean="0"/>
              <a:t>This Concept has been developed until 2030.</a:t>
            </a:r>
          </a:p>
          <a:p>
            <a:pPr algn="just"/>
            <a:endParaRPr lang="en-US" dirty="0" smtClean="0"/>
          </a:p>
          <a:p>
            <a:pPr algn="just"/>
            <a:r>
              <a:rPr lang="en-US" dirty="0" smtClean="0"/>
              <a:t>       The provisions of this Concept will be implemented through the implementation of the relevant Action Plan, including those providing for the improvement of legislative and other regulatory legal acts on issues of public administration, documents of the state planning system, as well as the implementation of the Concept of Legal Policy until 2030, the Concept for the Development of Local Self-Government, and other strategic documents.</a:t>
            </a:r>
            <a:endParaRPr lang="ru-RU" dirty="0"/>
          </a:p>
        </p:txBody>
      </p:sp>
    </p:spTree>
    <p:extLst>
      <p:ext uri="{BB962C8B-B14F-4D97-AF65-F5344CB8AC3E}">
        <p14:creationId xmlns:p14="http://schemas.microsoft.com/office/powerpoint/2010/main" val="1505766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en-US" dirty="0" smtClean="0"/>
              <a:t>During the implementation period it is planned:</a:t>
            </a:r>
          </a:p>
          <a:p>
            <a:endParaRPr lang="en-US" dirty="0" smtClean="0"/>
          </a:p>
          <a:p>
            <a:r>
              <a:rPr lang="en-US" dirty="0" smtClean="0"/>
              <a:t>       improve legislation in the field of public administration;</a:t>
            </a:r>
          </a:p>
          <a:p>
            <a:endParaRPr lang="en-US" dirty="0" smtClean="0"/>
          </a:p>
          <a:p>
            <a:r>
              <a:rPr lang="en-US" dirty="0" smtClean="0"/>
              <a:t>       ensure increased efficiency of the government apparatus and professionalization of civil servants, including through further development of the state planning system;</a:t>
            </a:r>
          </a:p>
          <a:p>
            <a:endParaRPr lang="en-US" dirty="0" smtClean="0"/>
          </a:p>
          <a:p>
            <a:r>
              <a:rPr lang="en-US" dirty="0" smtClean="0"/>
              <a:t>       take measures to develop regulatory policy in order to reduce administrative pressure on business;</a:t>
            </a:r>
          </a:p>
          <a:p>
            <a:endParaRPr lang="en-US" dirty="0" smtClean="0"/>
          </a:p>
          <a:p>
            <a:r>
              <a:rPr lang="en-US" dirty="0" smtClean="0"/>
              <a:t>       transform the judicial and law enforcement systems;</a:t>
            </a:r>
          </a:p>
          <a:p>
            <a:endParaRPr lang="en-US" dirty="0" smtClean="0"/>
          </a:p>
          <a:p>
            <a:r>
              <a:rPr lang="en-US" dirty="0" smtClean="0"/>
              <a:t>       continue the formation and implementation of the state service model.</a:t>
            </a:r>
            <a:endParaRPr lang="ru-RU" dirty="0"/>
          </a:p>
        </p:txBody>
      </p:sp>
    </p:spTree>
    <p:extLst>
      <p:ext uri="{BB962C8B-B14F-4D97-AF65-F5344CB8AC3E}">
        <p14:creationId xmlns:p14="http://schemas.microsoft.com/office/powerpoint/2010/main" val="3880573325"/>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291</TotalTime>
  <Words>849</Words>
  <Application>Microsoft Office PowerPoint</Application>
  <PresentationFormat>Широкоэкранный</PresentationFormat>
  <Paragraphs>57</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Century Gothic</vt:lpstr>
      <vt:lpstr>Wingdings 3</vt:lpstr>
      <vt:lpstr>Легкий дым</vt:lpstr>
      <vt:lpstr>Concept, methodological foundations of the organization of civil service</vt:lpstr>
      <vt:lpstr>Content</vt:lpstr>
      <vt:lpstr>Concept of the organization of civil service</vt:lpstr>
      <vt:lpstr>Concept of the organization of civil service</vt:lpstr>
      <vt:lpstr>Methodological foundations of the organization of civil service</vt:lpstr>
      <vt:lpstr>Methodological foundations of the organization of civil service</vt:lpstr>
      <vt:lpstr>Methodological foundations of the organization of civil service</vt:lpstr>
      <vt:lpstr>Презентация PowerPoint</vt:lpstr>
      <vt:lpstr>Презентация PowerPoint</vt:lpstr>
      <vt:lpstr>Презентация PowerPoint</vt:lpstr>
      <vt:lpstr>Thank you for attention!</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characteristics of the special course “Legal problems of public service”. Theoretical and methodological foundations for studying the theory and practice of civil service and management in the Republic of Kazakhstan. </dc:title>
  <dc:creator>Digital Center</dc:creator>
  <cp:lastModifiedBy>Digital Center</cp:lastModifiedBy>
  <cp:revision>7</cp:revision>
  <dcterms:created xsi:type="dcterms:W3CDTF">2023-10-11T06:33:26Z</dcterms:created>
  <dcterms:modified xsi:type="dcterms:W3CDTF">2023-10-31T03:46:05Z</dcterms:modified>
</cp:coreProperties>
</file>